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8" r:id="rId2"/>
    <p:sldId id="259"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8BACE1D-3513-4F66-BAC4-DB9BD73429C6}" type="datetimeFigureOut">
              <a:rPr kumimoji="1" lang="ja-JP" altLang="en-US" smtClean="0"/>
              <a:t>2018/10/31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FBB29A-40B4-48D5-9878-564C8A154347}" type="slidenum">
              <a:rPr kumimoji="1" lang="ja-JP" altLang="en-US" smtClean="0"/>
              <a:t>‹#›</a:t>
            </a:fld>
            <a:endParaRPr kumimoji="1" lang="ja-JP" altLang="en-US"/>
          </a:p>
        </p:txBody>
      </p:sp>
    </p:spTree>
    <p:extLst>
      <p:ext uri="{BB962C8B-B14F-4D97-AF65-F5344CB8AC3E}">
        <p14:creationId xmlns:p14="http://schemas.microsoft.com/office/powerpoint/2010/main" val="2529863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8BACE1D-3513-4F66-BAC4-DB9BD73429C6}" type="datetimeFigureOut">
              <a:rPr kumimoji="1" lang="ja-JP" altLang="en-US" smtClean="0"/>
              <a:t>2018/10/31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FBB29A-40B4-48D5-9878-564C8A154347}" type="slidenum">
              <a:rPr kumimoji="1" lang="ja-JP" altLang="en-US" smtClean="0"/>
              <a:t>‹#›</a:t>
            </a:fld>
            <a:endParaRPr kumimoji="1" lang="ja-JP" altLang="en-US"/>
          </a:p>
        </p:txBody>
      </p:sp>
    </p:spTree>
    <p:extLst>
      <p:ext uri="{BB962C8B-B14F-4D97-AF65-F5344CB8AC3E}">
        <p14:creationId xmlns:p14="http://schemas.microsoft.com/office/powerpoint/2010/main" val="3297677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8BACE1D-3513-4F66-BAC4-DB9BD73429C6}" type="datetimeFigureOut">
              <a:rPr kumimoji="1" lang="ja-JP" altLang="en-US" smtClean="0"/>
              <a:t>2018/10/31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FBB29A-40B4-48D5-9878-564C8A154347}" type="slidenum">
              <a:rPr kumimoji="1" lang="ja-JP" altLang="en-US" smtClean="0"/>
              <a:t>‹#›</a:t>
            </a:fld>
            <a:endParaRPr kumimoji="1" lang="ja-JP" altLang="en-US"/>
          </a:p>
        </p:txBody>
      </p:sp>
    </p:spTree>
    <p:extLst>
      <p:ext uri="{BB962C8B-B14F-4D97-AF65-F5344CB8AC3E}">
        <p14:creationId xmlns:p14="http://schemas.microsoft.com/office/powerpoint/2010/main" val="1664042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ja-JP" altLang="en-US" smtClean="0"/>
              <a:t>マスター タイトルの書式設定</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8BACE1D-3513-4F66-BAC4-DB9BD73429C6}" type="datetimeFigureOut">
              <a:rPr kumimoji="1" lang="ja-JP" altLang="en-US" smtClean="0"/>
              <a:t>2018/10/31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FBB29A-40B4-48D5-9878-564C8A154347}" type="slidenum">
              <a:rPr kumimoji="1" lang="ja-JP" altLang="en-US" smtClean="0"/>
              <a:t>‹#›</a:t>
            </a:fld>
            <a:endParaRPr kumimoji="1" lang="ja-JP" alt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741541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8BACE1D-3513-4F66-BAC4-DB9BD73429C6}" type="datetimeFigureOut">
              <a:rPr kumimoji="1" lang="ja-JP" altLang="en-US" smtClean="0"/>
              <a:t>2018/10/31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FBB29A-40B4-48D5-9878-564C8A154347}" type="slidenum">
              <a:rPr kumimoji="1" lang="ja-JP" altLang="en-US" smtClean="0"/>
              <a:t>‹#›</a:t>
            </a:fld>
            <a:endParaRPr kumimoji="1" lang="ja-JP" altLang="en-US"/>
          </a:p>
        </p:txBody>
      </p:sp>
    </p:spTree>
    <p:extLst>
      <p:ext uri="{BB962C8B-B14F-4D97-AF65-F5344CB8AC3E}">
        <p14:creationId xmlns:p14="http://schemas.microsoft.com/office/powerpoint/2010/main" val="3304983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ja-JP" altLang="en-US" smtClean="0"/>
              <a:t>マスター タイトルの書式設定</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98BACE1D-3513-4F66-BAC4-DB9BD73429C6}" type="datetimeFigureOut">
              <a:rPr kumimoji="1" lang="ja-JP" altLang="en-US" smtClean="0"/>
              <a:t>2018/10/31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AFBB29A-40B4-48D5-9878-564C8A154347}" type="slidenum">
              <a:rPr kumimoji="1" lang="ja-JP" altLang="en-US" smtClean="0"/>
              <a:t>‹#›</a:t>
            </a:fld>
            <a:endParaRPr kumimoji="1" lang="ja-JP" altLang="en-US"/>
          </a:p>
        </p:txBody>
      </p:sp>
    </p:spTree>
    <p:extLst>
      <p:ext uri="{BB962C8B-B14F-4D97-AF65-F5344CB8AC3E}">
        <p14:creationId xmlns:p14="http://schemas.microsoft.com/office/powerpoint/2010/main" val="25021975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ja-JP" altLang="en-US" smtClean="0"/>
              <a:t>マスター タイトルの書式設定</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98BACE1D-3513-4F66-BAC4-DB9BD73429C6}" type="datetimeFigureOut">
              <a:rPr kumimoji="1" lang="ja-JP" altLang="en-US" smtClean="0"/>
              <a:t>2018/10/31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AFBB29A-40B4-48D5-9878-564C8A154347}" type="slidenum">
              <a:rPr kumimoji="1" lang="ja-JP" altLang="en-US" smtClean="0"/>
              <a:t>‹#›</a:t>
            </a:fld>
            <a:endParaRPr kumimoji="1" lang="ja-JP" altLang="en-US"/>
          </a:p>
        </p:txBody>
      </p:sp>
    </p:spTree>
    <p:extLst>
      <p:ext uri="{BB962C8B-B14F-4D97-AF65-F5344CB8AC3E}">
        <p14:creationId xmlns:p14="http://schemas.microsoft.com/office/powerpoint/2010/main" val="4500126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8BACE1D-3513-4F66-BAC4-DB9BD73429C6}" type="datetimeFigureOut">
              <a:rPr kumimoji="1" lang="ja-JP" altLang="en-US" smtClean="0"/>
              <a:t>2018/10/31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FBB29A-40B4-48D5-9878-564C8A154347}" type="slidenum">
              <a:rPr kumimoji="1" lang="ja-JP" altLang="en-US" smtClean="0"/>
              <a:t>‹#›</a:t>
            </a:fld>
            <a:endParaRPr kumimoji="1" lang="ja-JP" altLang="en-US"/>
          </a:p>
        </p:txBody>
      </p:sp>
    </p:spTree>
    <p:extLst>
      <p:ext uri="{BB962C8B-B14F-4D97-AF65-F5344CB8AC3E}">
        <p14:creationId xmlns:p14="http://schemas.microsoft.com/office/powerpoint/2010/main" val="4470015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ja-JP" altLang="en-US" smtClean="0"/>
              <a:t>マスター タイトルの書式設定</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8BACE1D-3513-4F66-BAC4-DB9BD73429C6}" type="datetimeFigureOut">
              <a:rPr kumimoji="1" lang="ja-JP" altLang="en-US" smtClean="0"/>
              <a:t>2018/10/31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FBB29A-40B4-48D5-9878-564C8A154347}" type="slidenum">
              <a:rPr kumimoji="1" lang="ja-JP" altLang="en-US" smtClean="0"/>
              <a:t>‹#›</a:t>
            </a:fld>
            <a:endParaRPr kumimoji="1" lang="ja-JP" altLang="en-US"/>
          </a:p>
        </p:txBody>
      </p:sp>
    </p:spTree>
    <p:extLst>
      <p:ext uri="{BB962C8B-B14F-4D97-AF65-F5344CB8AC3E}">
        <p14:creationId xmlns:p14="http://schemas.microsoft.com/office/powerpoint/2010/main" val="3042553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8BACE1D-3513-4F66-BAC4-DB9BD73429C6}" type="datetimeFigureOut">
              <a:rPr kumimoji="1" lang="ja-JP" altLang="en-US" smtClean="0"/>
              <a:t>2018/10/31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FBB29A-40B4-48D5-9878-564C8A154347}" type="slidenum">
              <a:rPr kumimoji="1" lang="ja-JP" altLang="en-US" smtClean="0"/>
              <a:t>‹#›</a:t>
            </a:fld>
            <a:endParaRPr kumimoji="1" lang="ja-JP" altLang="en-US"/>
          </a:p>
        </p:txBody>
      </p:sp>
    </p:spTree>
    <p:extLst>
      <p:ext uri="{BB962C8B-B14F-4D97-AF65-F5344CB8AC3E}">
        <p14:creationId xmlns:p14="http://schemas.microsoft.com/office/powerpoint/2010/main" val="2147137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8BACE1D-3513-4F66-BAC4-DB9BD73429C6}" type="datetimeFigureOut">
              <a:rPr kumimoji="1" lang="ja-JP" altLang="en-US" smtClean="0"/>
              <a:t>2018/10/31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FBB29A-40B4-48D5-9878-564C8A154347}" type="slidenum">
              <a:rPr kumimoji="1" lang="ja-JP" altLang="en-US" smtClean="0"/>
              <a:t>‹#›</a:t>
            </a:fld>
            <a:endParaRPr kumimoji="1" lang="ja-JP" altLang="en-US"/>
          </a:p>
        </p:txBody>
      </p:sp>
    </p:spTree>
    <p:extLst>
      <p:ext uri="{BB962C8B-B14F-4D97-AF65-F5344CB8AC3E}">
        <p14:creationId xmlns:p14="http://schemas.microsoft.com/office/powerpoint/2010/main" val="2029379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8BACE1D-3513-4F66-BAC4-DB9BD73429C6}" type="datetimeFigureOut">
              <a:rPr kumimoji="1" lang="ja-JP" altLang="en-US" smtClean="0"/>
              <a:t>2018/10/31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FBB29A-40B4-48D5-9878-564C8A154347}" type="slidenum">
              <a:rPr kumimoji="1" lang="ja-JP" altLang="en-US" smtClean="0"/>
              <a:t>‹#›</a:t>
            </a:fld>
            <a:endParaRPr kumimoji="1" lang="ja-JP" altLang="en-US"/>
          </a:p>
        </p:txBody>
      </p:sp>
    </p:spTree>
    <p:extLst>
      <p:ext uri="{BB962C8B-B14F-4D97-AF65-F5344CB8AC3E}">
        <p14:creationId xmlns:p14="http://schemas.microsoft.com/office/powerpoint/2010/main" val="876022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Content Placeholder 3"/>
          <p:cNvSpPr>
            <a:spLocks noGrp="1"/>
          </p:cNvSpPr>
          <p:nvPr>
            <p:ph sz="quarter" idx="13"/>
          </p:nvPr>
        </p:nvSpPr>
        <p:spPr>
          <a:xfrm>
            <a:off x="913774" y="3051012"/>
            <a:ext cx="5106027"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3" name="Content Placeholder 5"/>
          <p:cNvSpPr>
            <a:spLocks noGrp="1"/>
          </p:cNvSpPr>
          <p:nvPr>
            <p:ph sz="quarter" idx="14"/>
          </p:nvPr>
        </p:nvSpPr>
        <p:spPr>
          <a:xfrm>
            <a:off x="6172200" y="3051012"/>
            <a:ext cx="5105401"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8BACE1D-3513-4F66-BAC4-DB9BD73429C6}" type="datetimeFigureOut">
              <a:rPr kumimoji="1" lang="ja-JP" altLang="en-US" smtClean="0"/>
              <a:t>2018/10/31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AFBB29A-40B4-48D5-9878-564C8A154347}" type="slidenum">
              <a:rPr kumimoji="1" lang="ja-JP" altLang="en-US" smtClean="0"/>
              <a:t>‹#›</a:t>
            </a:fld>
            <a:endParaRPr kumimoji="1" lang="ja-JP" altLang="en-US"/>
          </a:p>
        </p:txBody>
      </p:sp>
    </p:spTree>
    <p:extLst>
      <p:ext uri="{BB962C8B-B14F-4D97-AF65-F5344CB8AC3E}">
        <p14:creationId xmlns:p14="http://schemas.microsoft.com/office/powerpoint/2010/main" val="4113301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8BACE1D-3513-4F66-BAC4-DB9BD73429C6}" type="datetimeFigureOut">
              <a:rPr kumimoji="1" lang="ja-JP" altLang="en-US" smtClean="0"/>
              <a:t>2018/10/31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AFBB29A-40B4-48D5-9878-564C8A154347}" type="slidenum">
              <a:rPr kumimoji="1" lang="ja-JP" altLang="en-US" smtClean="0"/>
              <a:t>‹#›</a:t>
            </a:fld>
            <a:endParaRPr kumimoji="1" lang="ja-JP" altLang="en-US"/>
          </a:p>
        </p:txBody>
      </p:sp>
    </p:spTree>
    <p:extLst>
      <p:ext uri="{BB962C8B-B14F-4D97-AF65-F5344CB8AC3E}">
        <p14:creationId xmlns:p14="http://schemas.microsoft.com/office/powerpoint/2010/main" val="86468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8BACE1D-3513-4F66-BAC4-DB9BD73429C6}" type="datetimeFigureOut">
              <a:rPr kumimoji="1" lang="ja-JP" altLang="en-US" smtClean="0"/>
              <a:t>2018/10/31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AFBB29A-40B4-48D5-9878-564C8A154347}" type="slidenum">
              <a:rPr kumimoji="1" lang="ja-JP" altLang="en-US" smtClean="0"/>
              <a:t>‹#›</a:t>
            </a:fld>
            <a:endParaRPr kumimoji="1" lang="ja-JP" altLang="en-US"/>
          </a:p>
        </p:txBody>
      </p:sp>
    </p:spTree>
    <p:extLst>
      <p:ext uri="{BB962C8B-B14F-4D97-AF65-F5344CB8AC3E}">
        <p14:creationId xmlns:p14="http://schemas.microsoft.com/office/powerpoint/2010/main" val="4182826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ja-JP" altLang="en-US" smtClean="0"/>
              <a:t>マスター タイトルの書式設定</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8BACE1D-3513-4F66-BAC4-DB9BD73429C6}" type="datetimeFigureOut">
              <a:rPr kumimoji="1" lang="ja-JP" altLang="en-US" smtClean="0"/>
              <a:t>2018/10/31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FBB29A-40B4-48D5-9878-564C8A154347}" type="slidenum">
              <a:rPr kumimoji="1" lang="ja-JP" altLang="en-US" smtClean="0"/>
              <a:t>‹#›</a:t>
            </a:fld>
            <a:endParaRPr kumimoji="1" lang="ja-JP" altLang="en-US"/>
          </a:p>
        </p:txBody>
      </p:sp>
    </p:spTree>
    <p:extLst>
      <p:ext uri="{BB962C8B-B14F-4D97-AF65-F5344CB8AC3E}">
        <p14:creationId xmlns:p14="http://schemas.microsoft.com/office/powerpoint/2010/main" val="3775659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8BACE1D-3513-4F66-BAC4-DB9BD73429C6}" type="datetimeFigureOut">
              <a:rPr kumimoji="1" lang="ja-JP" altLang="en-US" smtClean="0"/>
              <a:t>2018/10/31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FBB29A-40B4-48D5-9878-564C8A154347}" type="slidenum">
              <a:rPr kumimoji="1" lang="ja-JP" altLang="en-US" smtClean="0"/>
              <a:t>‹#›</a:t>
            </a:fld>
            <a:endParaRPr kumimoji="1" lang="ja-JP" altLang="en-US"/>
          </a:p>
        </p:txBody>
      </p:sp>
    </p:spTree>
    <p:extLst>
      <p:ext uri="{BB962C8B-B14F-4D97-AF65-F5344CB8AC3E}">
        <p14:creationId xmlns:p14="http://schemas.microsoft.com/office/powerpoint/2010/main" val="3268102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8BACE1D-3513-4F66-BAC4-DB9BD73429C6}" type="datetimeFigureOut">
              <a:rPr kumimoji="1" lang="ja-JP" altLang="en-US" smtClean="0"/>
              <a:t>2018/10/31</a:t>
            </a:fld>
            <a:endParaRPr kumimoji="1" lang="ja-JP" alt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kumimoji="1" lang="ja-JP" alt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AAFBB29A-40B4-48D5-9878-564C8A154347}" type="slidenum">
              <a:rPr kumimoji="1" lang="ja-JP" altLang="en-US" smtClean="0"/>
              <a:t>‹#›</a:t>
            </a:fld>
            <a:endParaRPr kumimoji="1" lang="ja-JP" altLang="en-US"/>
          </a:p>
        </p:txBody>
      </p:sp>
    </p:spTree>
    <p:extLst>
      <p:ext uri="{BB962C8B-B14F-4D97-AF65-F5344CB8AC3E}">
        <p14:creationId xmlns:p14="http://schemas.microsoft.com/office/powerpoint/2010/main" val="46454253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1873108"/>
          </a:xfrm>
        </p:spPr>
        <p:txBody>
          <a:bodyPr>
            <a:normAutofit fontScale="90000"/>
          </a:bodyPr>
          <a:lstStyle/>
          <a:p>
            <a:r>
              <a:rPr kumimoji="1" lang="en-US" altLang="ja-JP" dirty="0" smtClean="0"/>
              <a:t/>
            </a:r>
            <a:br>
              <a:rPr kumimoji="1" lang="en-US" altLang="ja-JP" dirty="0" smtClean="0"/>
            </a:br>
            <a:r>
              <a:rPr lang="ja-JP" altLang="en-US" sz="3600" b="1" dirty="0" smtClean="0"/>
              <a:t>平成</a:t>
            </a:r>
            <a:r>
              <a:rPr lang="en-US" altLang="ja-JP" sz="3600" b="1" dirty="0" smtClean="0"/>
              <a:t>30</a:t>
            </a:r>
            <a:r>
              <a:rPr lang="ja-JP" altLang="en-US" sz="3600" b="1" dirty="0" smtClean="0"/>
              <a:t>年度リース事業に係る留意事項等について</a:t>
            </a:r>
            <a:r>
              <a:rPr lang="en-US" altLang="ja-JP" sz="3600" b="1" dirty="0" smtClean="0"/>
              <a:t/>
            </a:r>
            <a:br>
              <a:rPr lang="en-US" altLang="ja-JP" sz="3600" b="1" dirty="0" smtClean="0"/>
            </a:br>
            <a:r>
              <a:rPr lang="ja-JP" altLang="en-US" sz="3600" dirty="0"/>
              <a:t>　</a:t>
            </a:r>
            <a:r>
              <a:rPr lang="ja-JP" altLang="en-US" sz="2700" dirty="0" smtClean="0"/>
              <a:t>～全肉連秋季ブロック会議（東海ブロック）～</a:t>
            </a:r>
            <a:r>
              <a:rPr lang="en-US" altLang="ja-JP" sz="2700" dirty="0" smtClean="0"/>
              <a:t/>
            </a:r>
            <a:br>
              <a:rPr lang="en-US" altLang="ja-JP" sz="2700" dirty="0" smtClean="0"/>
            </a:br>
            <a:r>
              <a:rPr lang="ja-JP" altLang="en-US" sz="3600" dirty="0"/>
              <a:t>　</a:t>
            </a:r>
            <a:r>
              <a:rPr lang="ja-JP" altLang="en-US" sz="3600" dirty="0" smtClean="0"/>
              <a:t>　　　　　　　　　</a:t>
            </a:r>
            <a:r>
              <a:rPr lang="ja-JP" altLang="en-US" sz="3600" smtClean="0"/>
              <a:t>　　　　</a:t>
            </a:r>
            <a:r>
              <a:rPr lang="ja-JP" altLang="en-US" sz="3600" dirty="0" smtClean="0"/>
              <a:t>　　</a:t>
            </a:r>
            <a:r>
              <a:rPr lang="ja-JP" altLang="en-US" sz="1800" dirty="0" smtClean="0"/>
              <a:t>平成３０年</a:t>
            </a:r>
            <a:r>
              <a:rPr lang="ja-JP" altLang="en-US" sz="1800" smtClean="0"/>
              <a:t>１０月１１日　　　</a:t>
            </a:r>
            <a:r>
              <a:rPr lang="ja-JP" altLang="en-US" sz="1800" dirty="0" smtClean="0"/>
              <a:t>　（一財）畜産環境整備機構　環境整備部</a:t>
            </a:r>
            <a:endParaRPr kumimoji="1" lang="ja-JP" altLang="en-US" sz="1800" dirty="0"/>
          </a:p>
        </p:txBody>
      </p:sp>
      <p:sp>
        <p:nvSpPr>
          <p:cNvPr id="3" name="コンテンツ プレースホルダー 2"/>
          <p:cNvSpPr>
            <a:spLocks noGrp="1"/>
          </p:cNvSpPr>
          <p:nvPr>
            <p:ph sz="quarter" idx="13"/>
          </p:nvPr>
        </p:nvSpPr>
        <p:spPr>
          <a:xfrm>
            <a:off x="838200" y="2238232"/>
            <a:ext cx="10515600" cy="4039737"/>
          </a:xfrm>
        </p:spPr>
        <p:txBody>
          <a:bodyPr>
            <a:normAutofit fontScale="77500" lnSpcReduction="20000"/>
          </a:bodyPr>
          <a:lstStyle/>
          <a:p>
            <a:pPr marL="0" indent="0">
              <a:buNone/>
            </a:pPr>
            <a:r>
              <a:rPr kumimoji="1" lang="ja-JP" altLang="en-US" sz="2000" b="1" dirty="0" smtClean="0"/>
              <a:t>１　平成</a:t>
            </a:r>
            <a:r>
              <a:rPr kumimoji="1" lang="en-US" altLang="ja-JP" sz="2000" b="1" dirty="0" smtClean="0"/>
              <a:t>30</a:t>
            </a:r>
            <a:r>
              <a:rPr kumimoji="1" lang="ja-JP" altLang="en-US" sz="2000" b="1" dirty="0" smtClean="0"/>
              <a:t>年度畜産高度化支援リース事業（食肉リース）の実施等について</a:t>
            </a:r>
            <a:endParaRPr kumimoji="1" lang="en-US" altLang="ja-JP" sz="2000" b="1" dirty="0" smtClean="0"/>
          </a:p>
          <a:p>
            <a:pPr marL="0" indent="0">
              <a:buNone/>
            </a:pPr>
            <a:r>
              <a:rPr lang="ja-JP" altLang="en-US" sz="1800" dirty="0" smtClean="0"/>
              <a:t>（</a:t>
            </a:r>
            <a:r>
              <a:rPr lang="en-US" altLang="ja-JP" sz="1800" dirty="0" smtClean="0"/>
              <a:t>1</a:t>
            </a:r>
            <a:r>
              <a:rPr lang="ja-JP" altLang="en-US" sz="1800" dirty="0" smtClean="0"/>
              <a:t>）予算総額は</a:t>
            </a:r>
            <a:r>
              <a:rPr lang="en-US" altLang="ja-JP" sz="1800" dirty="0" smtClean="0"/>
              <a:t>17.55</a:t>
            </a:r>
            <a:r>
              <a:rPr lang="ja-JP" altLang="en-US" sz="1800" dirty="0" smtClean="0"/>
              <a:t>億円　⇒　</a:t>
            </a:r>
            <a:r>
              <a:rPr lang="en-US" altLang="ja-JP" sz="1800" dirty="0" smtClean="0"/>
              <a:t>H29</a:t>
            </a:r>
            <a:r>
              <a:rPr lang="ja-JP" altLang="en-US" sz="1800" dirty="0" smtClean="0"/>
              <a:t>食肉リース実績</a:t>
            </a:r>
            <a:r>
              <a:rPr lang="en-US" altLang="ja-JP" sz="1800" dirty="0" smtClean="0"/>
              <a:t>252</a:t>
            </a:r>
            <a:r>
              <a:rPr lang="ja-JP" altLang="en-US" sz="1800" dirty="0" smtClean="0"/>
              <a:t>百万円、最近</a:t>
            </a:r>
            <a:r>
              <a:rPr lang="en-US" altLang="ja-JP" sz="1800" dirty="0" smtClean="0"/>
              <a:t>5</a:t>
            </a:r>
            <a:r>
              <a:rPr lang="ja-JP" altLang="en-US" sz="1800" dirty="0" smtClean="0"/>
              <a:t>年平均</a:t>
            </a:r>
            <a:r>
              <a:rPr lang="en-US" altLang="ja-JP" sz="1800" dirty="0" smtClean="0"/>
              <a:t>450</a:t>
            </a:r>
            <a:r>
              <a:rPr lang="ja-JP" altLang="en-US" sz="1800" dirty="0" smtClean="0"/>
              <a:t>百万円（資料</a:t>
            </a:r>
            <a:r>
              <a:rPr lang="en-US" altLang="ja-JP" sz="1800" dirty="0" smtClean="0"/>
              <a:t>1</a:t>
            </a:r>
            <a:r>
              <a:rPr lang="ja-JP" altLang="en-US" sz="1800" dirty="0" smtClean="0"/>
              <a:t>参照）</a:t>
            </a:r>
            <a:endParaRPr lang="en-US" altLang="ja-JP" sz="1800" dirty="0" smtClean="0"/>
          </a:p>
          <a:p>
            <a:pPr marL="0" indent="0">
              <a:buNone/>
            </a:pPr>
            <a:r>
              <a:rPr kumimoji="1" lang="ja-JP" altLang="en-US" sz="1800" dirty="0" smtClean="0"/>
              <a:t>（</a:t>
            </a:r>
            <a:r>
              <a:rPr kumimoji="1" lang="en-US" altLang="ja-JP" sz="1800" dirty="0"/>
              <a:t>2</a:t>
            </a:r>
            <a:r>
              <a:rPr kumimoji="1" lang="ja-JP" altLang="en-US" sz="1800" dirty="0" smtClean="0"/>
              <a:t>）附加貸付料率の改訂（</a:t>
            </a:r>
            <a:r>
              <a:rPr kumimoji="1" lang="en-US" altLang="ja-JP" sz="1800" dirty="0" smtClean="0"/>
              <a:t>H30.8.20</a:t>
            </a:r>
            <a:r>
              <a:rPr kumimoji="1" lang="ja-JP" altLang="en-US" sz="1800" dirty="0" smtClean="0"/>
              <a:t>～　</a:t>
            </a:r>
            <a:r>
              <a:rPr kumimoji="1" lang="en-US" altLang="ja-JP" sz="1800" dirty="0" smtClean="0"/>
              <a:t>0.70</a:t>
            </a:r>
            <a:r>
              <a:rPr kumimoji="1" lang="ja-JP" altLang="en-US" sz="1800" dirty="0" smtClean="0"/>
              <a:t>→</a:t>
            </a:r>
            <a:r>
              <a:rPr kumimoji="1" lang="en-US" altLang="ja-JP" sz="1800" dirty="0" smtClean="0"/>
              <a:t>0.75</a:t>
            </a:r>
            <a:r>
              <a:rPr kumimoji="1" lang="ja-JP" altLang="en-US" sz="1800" dirty="0" smtClean="0"/>
              <a:t>％、低減部分</a:t>
            </a:r>
            <a:r>
              <a:rPr kumimoji="1" lang="en-US" altLang="ja-JP" sz="1800" dirty="0" smtClean="0"/>
              <a:t>HACCP</a:t>
            </a:r>
            <a:r>
              <a:rPr kumimoji="1" lang="ja-JP" altLang="en-US" sz="1800" dirty="0" smtClean="0"/>
              <a:t>等は</a:t>
            </a:r>
            <a:r>
              <a:rPr kumimoji="1" lang="en-US" altLang="ja-JP" sz="1800" dirty="0" smtClean="0"/>
              <a:t>0.50</a:t>
            </a:r>
            <a:r>
              <a:rPr kumimoji="1" lang="ja-JP" altLang="en-US" sz="1800" dirty="0" smtClean="0"/>
              <a:t>％で据置）</a:t>
            </a:r>
            <a:endParaRPr kumimoji="1" lang="en-US" altLang="ja-JP" sz="1800" dirty="0" smtClean="0"/>
          </a:p>
          <a:p>
            <a:pPr marL="0" indent="0">
              <a:buNone/>
            </a:pPr>
            <a:r>
              <a:rPr lang="ja-JP" altLang="en-US" sz="1800" dirty="0" smtClean="0"/>
              <a:t>（</a:t>
            </a:r>
            <a:r>
              <a:rPr lang="en-US" altLang="ja-JP" sz="1800" dirty="0" smtClean="0"/>
              <a:t>3</a:t>
            </a:r>
            <a:r>
              <a:rPr lang="ja-JP" altLang="en-US" sz="1800" dirty="0" smtClean="0"/>
              <a:t>）リース貸付契約書押印印鑑の変更（印鑑登録印、法人登記簿謄本）⇒　再貸付契約も同様</a:t>
            </a:r>
            <a:endParaRPr lang="en-US" altLang="ja-JP" sz="1800" dirty="0" smtClean="0"/>
          </a:p>
          <a:p>
            <a:pPr marL="0" indent="0">
              <a:buNone/>
            </a:pPr>
            <a:r>
              <a:rPr lang="ja-JP" altLang="en-US" sz="1800" dirty="0" smtClean="0"/>
              <a:t>（</a:t>
            </a:r>
            <a:r>
              <a:rPr lang="en-US" altLang="ja-JP" sz="1800" dirty="0"/>
              <a:t>4</a:t>
            </a:r>
            <a:r>
              <a:rPr lang="ja-JP" altLang="en-US" sz="1800" dirty="0" smtClean="0"/>
              <a:t>）改正収益犯罪移転防止法施行（</a:t>
            </a:r>
            <a:r>
              <a:rPr lang="en-US" altLang="ja-JP" sz="1800" dirty="0" smtClean="0"/>
              <a:t>H28.10.1</a:t>
            </a:r>
            <a:r>
              <a:rPr lang="ja-JP" altLang="en-US" sz="1800" dirty="0" smtClean="0"/>
              <a:t>）に伴う取引先確認様式について（資料</a:t>
            </a:r>
            <a:r>
              <a:rPr lang="en-US" altLang="ja-JP" sz="1800" dirty="0" smtClean="0"/>
              <a:t>2</a:t>
            </a:r>
            <a:r>
              <a:rPr lang="ja-JP" altLang="en-US" sz="1800" dirty="0" smtClean="0"/>
              <a:t>参照）</a:t>
            </a:r>
            <a:endParaRPr kumimoji="1" lang="en-US" altLang="ja-JP" sz="2000" dirty="0" smtClean="0"/>
          </a:p>
          <a:p>
            <a:pPr marL="0" indent="0">
              <a:buNone/>
            </a:pPr>
            <a:r>
              <a:rPr lang="ja-JP" altLang="en-US" sz="2000" b="1" dirty="0" smtClean="0"/>
              <a:t>２　食肉リース申請手続きについて</a:t>
            </a:r>
            <a:endParaRPr lang="en-US" altLang="ja-JP" sz="2000" b="1" dirty="0" smtClean="0"/>
          </a:p>
          <a:p>
            <a:pPr marL="0" indent="0">
              <a:buNone/>
            </a:pPr>
            <a:r>
              <a:rPr lang="ja-JP" altLang="en-US" sz="1700" dirty="0" smtClean="0"/>
              <a:t>（</a:t>
            </a:r>
            <a:r>
              <a:rPr lang="en-US" altLang="ja-JP" sz="1700" dirty="0"/>
              <a:t>1</a:t>
            </a:r>
            <a:r>
              <a:rPr lang="ja-JP" altLang="en-US" sz="1700" dirty="0" smtClean="0"/>
              <a:t>）リース申請必要書類（様式</a:t>
            </a:r>
            <a:r>
              <a:rPr lang="en-US" altLang="ja-JP" sz="1700" dirty="0" smtClean="0"/>
              <a:t>2</a:t>
            </a:r>
            <a:r>
              <a:rPr lang="ja-JP" altLang="en-US" sz="1700" dirty="0" smtClean="0"/>
              <a:t>号）⇒　償還財源算定の見直し（＝経常利益</a:t>
            </a:r>
            <a:r>
              <a:rPr lang="en-US" altLang="ja-JP" sz="1700" dirty="0" smtClean="0"/>
              <a:t>×0.7</a:t>
            </a:r>
            <a:r>
              <a:rPr lang="ja-JP" altLang="en-US" sz="1700" dirty="0" smtClean="0"/>
              <a:t>）</a:t>
            </a:r>
            <a:endParaRPr lang="en-US" altLang="ja-JP" sz="1700" dirty="0" smtClean="0"/>
          </a:p>
          <a:p>
            <a:pPr marL="0" indent="0">
              <a:buNone/>
            </a:pPr>
            <a:r>
              <a:rPr lang="ja-JP" altLang="en-US" sz="1700" dirty="0" smtClean="0"/>
              <a:t>（</a:t>
            </a:r>
            <a:r>
              <a:rPr lang="en-US" altLang="ja-JP" sz="1700" dirty="0"/>
              <a:t>2</a:t>
            </a:r>
            <a:r>
              <a:rPr lang="ja-JP" altLang="en-US" sz="1700" dirty="0" smtClean="0"/>
              <a:t>）履行保証保険について　⇒　保険会社の求償権行使への協力等は必要　</a:t>
            </a:r>
            <a:endParaRPr lang="en-US" altLang="ja-JP" sz="1700" dirty="0" smtClean="0"/>
          </a:p>
          <a:p>
            <a:pPr marL="0" indent="0">
              <a:buNone/>
            </a:pPr>
            <a:r>
              <a:rPr kumimoji="1" lang="ja-JP" altLang="en-US" sz="2000" b="1" dirty="0" smtClean="0"/>
              <a:t>３　平成</a:t>
            </a:r>
            <a:r>
              <a:rPr kumimoji="1" lang="en-US" altLang="ja-JP" sz="2000" b="1" dirty="0" smtClean="0"/>
              <a:t>29~30</a:t>
            </a:r>
            <a:r>
              <a:rPr kumimoji="1" lang="ja-JP" altLang="en-US" sz="2000" b="1" dirty="0" smtClean="0"/>
              <a:t>年度の保険事故案件について</a:t>
            </a:r>
            <a:r>
              <a:rPr kumimoji="1" lang="ja-JP" altLang="en-US" sz="2000" dirty="0" smtClean="0"/>
              <a:t>　</a:t>
            </a:r>
            <a:r>
              <a:rPr kumimoji="1" lang="ja-JP" altLang="en-US" sz="1700" dirty="0" smtClean="0"/>
              <a:t>⇒　①再々貸付契約書の未作成による債務存在の否定、②連帯保証人の死亡と債務引受手続き未了のため相続人に対する返済請求が困難</a:t>
            </a:r>
            <a:endParaRPr kumimoji="1" lang="en-US" altLang="ja-JP" sz="1700" dirty="0" smtClean="0"/>
          </a:p>
          <a:p>
            <a:pPr marL="0" indent="0">
              <a:buNone/>
            </a:pPr>
            <a:r>
              <a:rPr lang="ja-JP" altLang="en-US" sz="2000" b="1" dirty="0" smtClean="0"/>
              <a:t>４　平成</a:t>
            </a:r>
            <a:r>
              <a:rPr lang="en-US" altLang="ja-JP" sz="2000" b="1" dirty="0" smtClean="0"/>
              <a:t>30</a:t>
            </a:r>
            <a:r>
              <a:rPr lang="ja-JP" altLang="en-US" sz="2000" b="1" dirty="0" smtClean="0"/>
              <a:t>年</a:t>
            </a:r>
            <a:r>
              <a:rPr lang="ja-JP" altLang="en-US" sz="2000" b="1" dirty="0"/>
              <a:t>後半</a:t>
            </a:r>
            <a:r>
              <a:rPr lang="ja-JP" altLang="en-US" sz="2000" b="1" dirty="0" smtClean="0"/>
              <a:t>のリース事業について</a:t>
            </a:r>
            <a:r>
              <a:rPr lang="ja-JP" altLang="en-US" dirty="0" smtClean="0"/>
              <a:t>　</a:t>
            </a:r>
            <a:r>
              <a:rPr lang="ja-JP" altLang="en-US" sz="1900" dirty="0" smtClean="0"/>
              <a:t>⇒傘下会員への早目の呼びかけ等</a:t>
            </a:r>
            <a:endParaRPr lang="en-US" altLang="ja-JP" sz="1900" dirty="0" smtClean="0"/>
          </a:p>
          <a:p>
            <a:pPr marL="0" indent="0">
              <a:buNone/>
            </a:pPr>
            <a:r>
              <a:rPr lang="ja-JP" altLang="en-US" sz="2100" b="1" dirty="0"/>
              <a:t>５</a:t>
            </a:r>
            <a:r>
              <a:rPr kumimoji="1" lang="ja-JP" altLang="en-US" sz="2100" b="1" dirty="0" smtClean="0"/>
              <a:t>　要望事項への回答について</a:t>
            </a:r>
            <a:endParaRPr kumimoji="1" lang="ja-JP" altLang="en-US" sz="2100" b="1" dirty="0"/>
          </a:p>
        </p:txBody>
      </p:sp>
    </p:spTree>
    <p:extLst>
      <p:ext uri="{BB962C8B-B14F-4D97-AF65-F5344CB8AC3E}">
        <p14:creationId xmlns:p14="http://schemas.microsoft.com/office/powerpoint/2010/main" val="1140033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477672"/>
            <a:ext cx="9144000" cy="1296537"/>
          </a:xfrm>
        </p:spPr>
        <p:txBody>
          <a:bodyPr>
            <a:normAutofit fontScale="90000"/>
          </a:bodyPr>
          <a:lstStyle/>
          <a:p>
            <a:pPr algn="l"/>
            <a:r>
              <a:rPr lang="ja-JP" altLang="en-US" sz="2200" b="1" dirty="0" smtClean="0"/>
              <a:t>＜資料</a:t>
            </a:r>
            <a:r>
              <a:rPr lang="en-US" altLang="ja-JP" sz="2200" b="1" dirty="0" smtClean="0"/>
              <a:t>1</a:t>
            </a:r>
            <a:r>
              <a:rPr lang="ja-JP" altLang="en-US" sz="2200" b="1" dirty="0" smtClean="0"/>
              <a:t>＞</a:t>
            </a:r>
            <a:r>
              <a:rPr kumimoji="1" lang="ja-JP" altLang="en-US" sz="4000" b="1" dirty="0" smtClean="0"/>
              <a:t>　</a:t>
            </a:r>
            <a:r>
              <a:rPr kumimoji="1" lang="en-US" altLang="ja-JP" sz="4000" b="1" dirty="0" smtClean="0"/>
              <a:t/>
            </a:r>
            <a:br>
              <a:rPr kumimoji="1" lang="en-US" altLang="ja-JP" sz="4000" b="1" dirty="0" smtClean="0"/>
            </a:br>
            <a:r>
              <a:rPr kumimoji="1" lang="ja-JP" altLang="en-US" sz="4000" b="1" dirty="0" smtClean="0"/>
              <a:t>　　　　　　　最近のリース実績の動向</a:t>
            </a:r>
            <a:r>
              <a:rPr kumimoji="1" lang="en-US" altLang="ja-JP" sz="3600" b="1" dirty="0" smtClean="0"/>
              <a:t/>
            </a:r>
            <a:br>
              <a:rPr kumimoji="1" lang="en-US" altLang="ja-JP" sz="3600" b="1" dirty="0" smtClean="0"/>
            </a:br>
            <a:endParaRPr kumimoji="1" lang="ja-JP" altLang="en-US" sz="2700" b="1" dirty="0"/>
          </a:p>
        </p:txBody>
      </p:sp>
      <p:sp>
        <p:nvSpPr>
          <p:cNvPr id="3" name="サブタイトル 2"/>
          <p:cNvSpPr>
            <a:spLocks noGrp="1"/>
          </p:cNvSpPr>
          <p:nvPr>
            <p:ph type="subTitle" idx="1"/>
          </p:nvPr>
        </p:nvSpPr>
        <p:spPr>
          <a:xfrm>
            <a:off x="1619535" y="1965278"/>
            <a:ext cx="9144000" cy="4135271"/>
          </a:xfrm>
        </p:spPr>
        <p:txBody>
          <a:bodyPr>
            <a:noAutofit/>
          </a:bodyPr>
          <a:lstStyle/>
          <a:p>
            <a:pPr marL="273050" indent="-273050" algn="l"/>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2000" dirty="0" smtClean="0">
                <a:solidFill>
                  <a:schemeClr val="tx1"/>
                </a:solidFill>
                <a:latin typeface="HG丸ｺﾞｼｯｸM-PRO" panose="020F0600000000000000" pitchFamily="50" charset="-128"/>
                <a:ea typeface="HG丸ｺﾞｼｯｸM-PRO" panose="020F0600000000000000" pitchFamily="50" charset="-128"/>
              </a:rPr>
              <a:t>1</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2000" dirty="0">
                <a:solidFill>
                  <a:schemeClr val="tx1"/>
                </a:solidFill>
                <a:latin typeface="HG丸ｺﾞｼｯｸM-PRO" panose="020F0600000000000000" pitchFamily="50" charset="-128"/>
                <a:ea typeface="HG丸ｺﾞｼｯｸM-PRO" panose="020F0600000000000000" pitchFamily="50" charset="-128"/>
              </a:rPr>
              <a:t>　貸付金額では経営リースが</a:t>
            </a:r>
            <a:r>
              <a:rPr lang="en-US" altLang="ja-JP" sz="2000" dirty="0">
                <a:solidFill>
                  <a:schemeClr val="tx1"/>
                </a:solidFill>
                <a:latin typeface="HG丸ｺﾞｼｯｸM-PRO" panose="020F0600000000000000" pitchFamily="50" charset="-128"/>
                <a:ea typeface="HG丸ｺﾞｼｯｸM-PRO" panose="020F0600000000000000" pitchFamily="50" charset="-128"/>
              </a:rPr>
              <a:t>6</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割強で食肉リースは</a:t>
            </a:r>
            <a:r>
              <a:rPr lang="en-US" altLang="ja-JP" sz="2000" dirty="0" smtClean="0">
                <a:solidFill>
                  <a:schemeClr val="tx1"/>
                </a:solidFill>
                <a:latin typeface="HG丸ｺﾞｼｯｸM-PRO" panose="020F0600000000000000" pitchFamily="50" charset="-128"/>
                <a:ea typeface="HG丸ｺﾞｼｯｸM-PRO" panose="020F0600000000000000" pitchFamily="50" charset="-128"/>
              </a:rPr>
              <a:t>3</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割弱、台数</a:t>
            </a:r>
            <a:r>
              <a:rPr lang="ja-JP" altLang="en-US" sz="2000" dirty="0">
                <a:solidFill>
                  <a:schemeClr val="tx1"/>
                </a:solidFill>
                <a:latin typeface="HG丸ｺﾞｼｯｸM-PRO" panose="020F0600000000000000" pitchFamily="50" charset="-128"/>
                <a:ea typeface="HG丸ｺﾞｼｯｸM-PRO" panose="020F0600000000000000" pitchFamily="50" charset="-128"/>
              </a:rPr>
              <a:t>ベースでは経営</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リース</a:t>
            </a:r>
            <a:r>
              <a:rPr lang="ja-JP" altLang="en-US" sz="2000" dirty="0">
                <a:solidFill>
                  <a:schemeClr val="tx1"/>
                </a:solidFill>
                <a:latin typeface="HG丸ｺﾞｼｯｸM-PRO" panose="020F0600000000000000" pitchFamily="50" charset="-128"/>
                <a:ea typeface="HG丸ｺﾞｼｯｸM-PRO" panose="020F0600000000000000" pitchFamily="50" charset="-128"/>
              </a:rPr>
              <a:t>と食肉リース</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が</a:t>
            </a:r>
            <a:r>
              <a:rPr lang="en-US" altLang="ja-JP" sz="2000" dirty="0" smtClean="0">
                <a:solidFill>
                  <a:schemeClr val="tx1"/>
                </a:solidFill>
                <a:latin typeface="HG丸ｺﾞｼｯｸM-PRO" panose="020F0600000000000000" pitchFamily="50" charset="-128"/>
                <a:ea typeface="HG丸ｺﾞｼｯｸM-PRO" panose="020F0600000000000000" pitchFamily="50" charset="-128"/>
              </a:rPr>
              <a:t>4</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割強でほぼ拮抗。</a:t>
            </a:r>
            <a:endParaRPr lang="en-US" altLang="ja-JP" sz="2000" dirty="0" smtClean="0">
              <a:solidFill>
                <a:schemeClr val="tx1"/>
              </a:solidFill>
              <a:latin typeface="HG丸ｺﾞｼｯｸM-PRO" panose="020F0600000000000000" pitchFamily="50" charset="-128"/>
              <a:ea typeface="HG丸ｺﾞｼｯｸM-PRO" panose="020F0600000000000000" pitchFamily="50" charset="-128"/>
            </a:endParaRPr>
          </a:p>
          <a:p>
            <a:pPr marL="273050" indent="-273050" algn="l"/>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2000" dirty="0">
                <a:solidFill>
                  <a:schemeClr val="tx1"/>
                </a:solidFill>
                <a:latin typeface="HG丸ｺﾞｼｯｸM-PRO" panose="020F0600000000000000" pitchFamily="50" charset="-128"/>
                <a:ea typeface="HG丸ｺﾞｼｯｸM-PRO" panose="020F0600000000000000" pitchFamily="50" charset="-128"/>
              </a:rPr>
              <a:t>2</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2000" dirty="0">
                <a:solidFill>
                  <a:schemeClr val="tx1"/>
                </a:solidFill>
                <a:latin typeface="HG丸ｺﾞｼｯｸM-PRO" panose="020F0600000000000000" pitchFamily="50" charset="-128"/>
                <a:ea typeface="HG丸ｺﾞｼｯｸM-PRO" panose="020F0600000000000000" pitchFamily="50" charset="-128"/>
              </a:rPr>
              <a:t>　経営リースの</a:t>
            </a:r>
            <a:r>
              <a:rPr lang="en-US" altLang="ja-JP" sz="2000" dirty="0">
                <a:solidFill>
                  <a:schemeClr val="tx1"/>
                </a:solidFill>
                <a:latin typeface="HG丸ｺﾞｼｯｸM-PRO" panose="020F0600000000000000" pitchFamily="50" charset="-128"/>
                <a:ea typeface="HG丸ｺﾞｼｯｸM-PRO" panose="020F0600000000000000" pitchFamily="50" charset="-128"/>
              </a:rPr>
              <a:t>1</a:t>
            </a:r>
            <a:r>
              <a:rPr lang="ja-JP" altLang="en-US" sz="2000" dirty="0">
                <a:solidFill>
                  <a:schemeClr val="tx1"/>
                </a:solidFill>
                <a:latin typeface="HG丸ｺﾞｼｯｸM-PRO" panose="020F0600000000000000" pitchFamily="50" charset="-128"/>
                <a:ea typeface="HG丸ｺﾞｼｯｸM-PRO" panose="020F0600000000000000" pitchFamily="50" charset="-128"/>
              </a:rPr>
              <a:t>台当たり金額は</a:t>
            </a:r>
            <a:r>
              <a:rPr lang="en-US" altLang="ja-JP" sz="2000" dirty="0">
                <a:solidFill>
                  <a:schemeClr val="tx1"/>
                </a:solidFill>
                <a:latin typeface="HG丸ｺﾞｼｯｸM-PRO" panose="020F0600000000000000" pitchFamily="50" charset="-128"/>
                <a:ea typeface="HG丸ｺﾞｼｯｸM-PRO" panose="020F0600000000000000" pitchFamily="50" charset="-128"/>
              </a:rPr>
              <a:t>5</a:t>
            </a:r>
            <a:r>
              <a:rPr lang="ja-JP" altLang="en-US" sz="2000" dirty="0">
                <a:solidFill>
                  <a:schemeClr val="tx1"/>
                </a:solidFill>
                <a:latin typeface="HG丸ｺﾞｼｯｸM-PRO" panose="020F0600000000000000" pitchFamily="50" charset="-128"/>
                <a:ea typeface="HG丸ｺﾞｼｯｸM-PRO" panose="020F0600000000000000" pitchFamily="50" charset="-128"/>
              </a:rPr>
              <a:t>百万円強、食肉リースは</a:t>
            </a:r>
            <a:r>
              <a:rPr lang="en-US" altLang="ja-JP" sz="2000" dirty="0">
                <a:solidFill>
                  <a:schemeClr val="tx1"/>
                </a:solidFill>
                <a:latin typeface="HG丸ｺﾞｼｯｸM-PRO" panose="020F0600000000000000" pitchFamily="50" charset="-128"/>
                <a:ea typeface="HG丸ｺﾞｼｯｸM-PRO" panose="020F0600000000000000" pitchFamily="50" charset="-128"/>
              </a:rPr>
              <a:t>2</a:t>
            </a:r>
            <a:r>
              <a:rPr lang="ja-JP" altLang="en-US" sz="2000" dirty="0">
                <a:solidFill>
                  <a:schemeClr val="tx1"/>
                </a:solidFill>
                <a:latin typeface="HG丸ｺﾞｼｯｸM-PRO" panose="020F0600000000000000" pitchFamily="50" charset="-128"/>
                <a:ea typeface="HG丸ｺﾞｼｯｸM-PRO" panose="020F0600000000000000" pitchFamily="50" charset="-128"/>
              </a:rPr>
              <a:t>百万円強。全体平均では</a:t>
            </a:r>
            <a:r>
              <a:rPr lang="en-US" altLang="ja-JP" sz="2000" dirty="0">
                <a:solidFill>
                  <a:schemeClr val="tx1"/>
                </a:solidFill>
                <a:latin typeface="HG丸ｺﾞｼｯｸM-PRO" panose="020F0600000000000000" pitchFamily="50" charset="-128"/>
                <a:ea typeface="HG丸ｺﾞｼｯｸM-PRO" panose="020F0600000000000000" pitchFamily="50" charset="-128"/>
              </a:rPr>
              <a:t>4</a:t>
            </a:r>
            <a:r>
              <a:rPr lang="ja-JP" altLang="en-US" sz="2000" dirty="0">
                <a:solidFill>
                  <a:schemeClr val="tx1"/>
                </a:solidFill>
                <a:latin typeface="HG丸ｺﾞｼｯｸM-PRO" panose="020F0600000000000000" pitchFamily="50" charset="-128"/>
                <a:ea typeface="HG丸ｺﾞｼｯｸM-PRO" panose="020F0600000000000000" pitchFamily="50" charset="-128"/>
              </a:rPr>
              <a:t>百万円弱</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2000" dirty="0" smtClean="0">
              <a:solidFill>
                <a:schemeClr val="tx1"/>
              </a:solidFill>
              <a:latin typeface="HG丸ｺﾞｼｯｸM-PRO" panose="020F0600000000000000" pitchFamily="50" charset="-128"/>
              <a:ea typeface="HG丸ｺﾞｼｯｸM-PRO" panose="020F0600000000000000" pitchFamily="50" charset="-128"/>
            </a:endParaRPr>
          </a:p>
          <a:p>
            <a:pPr marL="273050" indent="-273050" algn="l"/>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2000" dirty="0">
                <a:solidFill>
                  <a:schemeClr val="tx1"/>
                </a:solidFill>
                <a:latin typeface="HG丸ｺﾞｼｯｸM-PRO" panose="020F0600000000000000" pitchFamily="50" charset="-128"/>
                <a:ea typeface="HG丸ｺﾞｼｯｸM-PRO" panose="020F0600000000000000" pitchFamily="50" charset="-128"/>
              </a:rPr>
              <a:t>3</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2000" dirty="0" smtClean="0">
                <a:solidFill>
                  <a:schemeClr val="tx1"/>
                </a:solidFill>
                <a:latin typeface="HG丸ｺﾞｼｯｸM-PRO" panose="020F0600000000000000" pitchFamily="50" charset="-128"/>
                <a:ea typeface="HG丸ｺﾞｼｯｸM-PRO" panose="020F0600000000000000" pitchFamily="50" charset="-128"/>
              </a:rPr>
              <a:t>　</a:t>
            </a:r>
            <a:r>
              <a:rPr lang="zh-TW" altLang="en-US" sz="2000" dirty="0">
                <a:solidFill>
                  <a:schemeClr val="tx1"/>
                </a:solidFill>
                <a:latin typeface="HG丸ｺﾞｼｯｸM-PRO" panose="020F0600000000000000" pitchFamily="50" charset="-128"/>
                <a:ea typeface="HG丸ｺﾞｼｯｸM-PRO" panose="020F0600000000000000" pitchFamily="50" charset="-128"/>
              </a:rPr>
              <a:t>機械別貸付</a:t>
            </a:r>
            <a:r>
              <a:rPr lang="zh-TW" altLang="en-US" sz="2000" dirty="0" smtClean="0">
                <a:solidFill>
                  <a:schemeClr val="tx1"/>
                </a:solidFill>
                <a:latin typeface="HG丸ｺﾞｼｯｸM-PRO" panose="020F0600000000000000" pitchFamily="50" charset="-128"/>
                <a:ea typeface="HG丸ｺﾞｼｯｸM-PRO" panose="020F0600000000000000" pitchFamily="50" charset="-128"/>
              </a:rPr>
              <a:t>実績</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を</a:t>
            </a:r>
            <a:r>
              <a:rPr kumimoji="1" lang="ja-JP" altLang="en-US" sz="2000" dirty="0" smtClean="0">
                <a:solidFill>
                  <a:schemeClr val="tx1"/>
                </a:solidFill>
                <a:latin typeface="HG丸ｺﾞｼｯｸM-PRO" panose="020F0600000000000000" pitchFamily="50" charset="-128"/>
                <a:ea typeface="HG丸ｺﾞｼｯｸM-PRO" panose="020F0600000000000000" pitchFamily="50" charset="-128"/>
              </a:rPr>
              <a:t>最近</a:t>
            </a:r>
            <a:r>
              <a:rPr kumimoji="1" lang="en-US" altLang="ja-JP" sz="2000" dirty="0" smtClean="0">
                <a:solidFill>
                  <a:schemeClr val="tx1"/>
                </a:solidFill>
                <a:latin typeface="HG丸ｺﾞｼｯｸM-PRO" panose="020F0600000000000000" pitchFamily="50" charset="-128"/>
                <a:ea typeface="HG丸ｺﾞｼｯｸM-PRO" panose="020F0600000000000000" pitchFamily="50" charset="-128"/>
              </a:rPr>
              <a:t>5</a:t>
            </a:r>
            <a:r>
              <a:rPr kumimoji="1" lang="ja-JP" altLang="en-US" sz="2000" dirty="0" smtClean="0">
                <a:solidFill>
                  <a:schemeClr val="tx1"/>
                </a:solidFill>
                <a:latin typeface="HG丸ｺﾞｼｯｸM-PRO" panose="020F0600000000000000" pitchFamily="50" charset="-128"/>
                <a:ea typeface="HG丸ｺﾞｼｯｸM-PRO" panose="020F0600000000000000" pitchFamily="50" charset="-128"/>
              </a:rPr>
              <a:t>年間でみると、ミートスライサー、コンピュータ、冷凍機、冷蔵・冷凍車、冷凍冷蔵庫の順。鮮度管理、経営管理、総菜・加工部門への取組み、作業効率向上等への投資が主流。</a:t>
            </a:r>
            <a:endParaRPr kumimoji="1" lang="en-US" altLang="ja-JP" sz="2000" dirty="0" smtClean="0">
              <a:solidFill>
                <a:schemeClr val="tx1"/>
              </a:solidFill>
              <a:latin typeface="HG丸ｺﾞｼｯｸM-PRO" panose="020F0600000000000000" pitchFamily="50" charset="-128"/>
              <a:ea typeface="HG丸ｺﾞｼｯｸM-PRO" panose="020F0600000000000000" pitchFamily="50" charset="-128"/>
            </a:endParaRPr>
          </a:p>
          <a:p>
            <a:pPr marL="273050" indent="-273050" algn="l"/>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2000" dirty="0">
                <a:solidFill>
                  <a:schemeClr val="tx1"/>
                </a:solidFill>
                <a:latin typeface="HG丸ｺﾞｼｯｸM-PRO" panose="020F0600000000000000" pitchFamily="50" charset="-128"/>
                <a:ea typeface="HG丸ｺﾞｼｯｸM-PRO" panose="020F0600000000000000" pitchFamily="50" charset="-128"/>
              </a:rPr>
              <a:t>4</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　最近の傾向としては、申請者の</a:t>
            </a:r>
            <a:r>
              <a:rPr lang="en-US" altLang="ja-JP" sz="2000" dirty="0" smtClean="0">
                <a:solidFill>
                  <a:schemeClr val="tx1"/>
                </a:solidFill>
                <a:latin typeface="HG丸ｺﾞｼｯｸM-PRO" panose="020F0600000000000000" pitchFamily="50" charset="-128"/>
                <a:ea typeface="HG丸ｺﾞｼｯｸM-PRO" panose="020F0600000000000000" pitchFamily="50" charset="-128"/>
              </a:rPr>
              <a:t>2</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極化（経営悪化</a:t>
            </a:r>
            <a:r>
              <a:rPr lang="en-US" altLang="ja-JP" sz="2000" dirty="0" smtClean="0">
                <a:solidFill>
                  <a:schemeClr val="tx1"/>
                </a:solidFill>
                <a:latin typeface="HG丸ｺﾞｼｯｸM-PRO" panose="020F0600000000000000" pitchFamily="50" charset="-128"/>
                <a:ea typeface="HG丸ｺﾞｼｯｸM-PRO" panose="020F0600000000000000" pitchFamily="50" charset="-128"/>
              </a:rPr>
              <a:t>vs</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積極経営）が見られるところ。経営継続に必要な更新投資や攻めの合理化投資については、経営実績等を踏まえつつ積極的に応援いたしたい。</a:t>
            </a:r>
            <a:endParaRPr kumimoji="1" lang="ja-JP" altLang="en-US" sz="2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92380613"/>
      </p:ext>
    </p:extLst>
  </p:cSld>
  <p:clrMapOvr>
    <a:masterClrMapping/>
  </p:clrMapOvr>
</p:sld>
</file>

<file path=ppt/theme/theme1.xml><?xml version="1.0" encoding="utf-8"?>
<a:theme xmlns:a="http://schemas.openxmlformats.org/drawingml/2006/main" name="しずく">
  <a:themeElements>
    <a:clrScheme name="しずく">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しず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しず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しずく</Template>
  <TotalTime>127</TotalTime>
  <Words>8</Words>
  <Application>Microsoft Office PowerPoint</Application>
  <PresentationFormat>ワイド画面</PresentationFormat>
  <Paragraphs>17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ＭＳ Ｐゴシック</vt:lpstr>
      <vt:lpstr>Arial</vt:lpstr>
      <vt:lpstr>Tw Cen MT</vt:lpstr>
      <vt:lpstr>しずく</vt:lpstr>
      <vt:lpstr> 平成30年度リース事業に係る留意事項等について 　～全肉連秋季ブロック会議（東海ブロック）～ 　　　　　　　　　　　　　　　　平成３０年１０月１１日　　　　（一財）畜産環境整備機構　環境整備部</vt:lpstr>
      <vt:lpstr>＜資料1＞　 　　　　　　　最近のリース実績の動向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最近のリース実績の動向</dc:title>
  <dc:creator>chikusan12</dc:creator>
  <cp:lastModifiedBy>chikusan12</cp:lastModifiedBy>
  <cp:revision>13</cp:revision>
  <cp:lastPrinted>2018-10-03T08:03:47Z</cp:lastPrinted>
  <dcterms:created xsi:type="dcterms:W3CDTF">2018-10-01T10:26:09Z</dcterms:created>
  <dcterms:modified xsi:type="dcterms:W3CDTF">2018-10-31T08:01:36Z</dcterms:modified>
</cp:coreProperties>
</file>